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2" r:id="rId2"/>
    <p:sldMasterId id="2147483698" r:id="rId3"/>
    <p:sldMasterId id="2147483736" r:id="rId4"/>
  </p:sldMasterIdLst>
  <p:notesMasterIdLst>
    <p:notesMasterId r:id="rId21"/>
  </p:notesMasterIdLst>
  <p:sldIdLst>
    <p:sldId id="256" r:id="rId5"/>
    <p:sldId id="273" r:id="rId6"/>
    <p:sldId id="262" r:id="rId7"/>
    <p:sldId id="266" r:id="rId8"/>
    <p:sldId id="278" r:id="rId9"/>
    <p:sldId id="279" r:id="rId10"/>
    <p:sldId id="280" r:id="rId11"/>
    <p:sldId id="281" r:id="rId12"/>
    <p:sldId id="282" r:id="rId13"/>
    <p:sldId id="286" r:id="rId14"/>
    <p:sldId id="285" r:id="rId15"/>
    <p:sldId id="283" r:id="rId16"/>
    <p:sldId id="284" r:id="rId17"/>
    <p:sldId id="264" r:id="rId18"/>
    <p:sldId id="274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37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5523E-FABA-254D-849B-E387F637634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8882-2144-C14B-B160-DBBDE81FF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3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29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97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1253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33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68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7500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020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9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72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440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03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24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06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35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431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4413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95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 1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8" y="-1281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57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Header">
  <p:cSld name="Title, Content, and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1245" y="1920875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701245" y="1504539"/>
            <a:ext cx="109728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17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701245" y="566715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701244" y="1920875"/>
            <a:ext cx="533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340045" y="1920875"/>
            <a:ext cx="53340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701244" y="1504539"/>
            <a:ext cx="53340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4"/>
          </p:nvPr>
        </p:nvSpPr>
        <p:spPr>
          <a:xfrm>
            <a:off x="6340045" y="1504539"/>
            <a:ext cx="53340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906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7545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01244" y="1871500"/>
            <a:ext cx="109728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6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701244" y="2640724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5" name="Shape 85"/>
          <p:cNvCxnSpPr/>
          <p:nvPr/>
        </p:nvCxnSpPr>
        <p:spPr>
          <a:xfrm>
            <a:off x="706709" y="2418473"/>
            <a:ext cx="1095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27484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/>
        <p:spPr>
          <a:xfrm>
            <a:off x="-13645" y="-10475"/>
            <a:ext cx="12216400" cy="686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701245" y="517511"/>
            <a:ext cx="2570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995531" y="1350155"/>
            <a:ext cx="7198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None/>
              <a:defRPr sz="26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86477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115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/>
        <p:spPr>
          <a:xfrm>
            <a:off x="-13647" y="-10475"/>
            <a:ext cx="12216400" cy="6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701244" y="2286000"/>
            <a:ext cx="10995600" cy="8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4292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094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57150" tIns="57150" rIns="57150" bIns="5715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57150" tIns="57150" rIns="57150" bIns="57150" anchor="t" anchorCtr="0"/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57AB4C42-0B19-6C48-B5DB-B3C2E4AC7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3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1882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Shape 110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321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 2">
  <p:cSld name="Grey Title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7" y="-440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86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6277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Shape 119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592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Shape 12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16863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Shape 132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4976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Shape 13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6874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040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Shape 146"/>
          <p:cNvSpPr/>
          <p:nvPr/>
        </p:nvSpPr>
        <p:spPr>
          <a:xfrm rot="5400000">
            <a:off x="2595233" y="3357000"/>
            <a:ext cx="68572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5166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 rot="10800000" flipH="1">
            <a:off x="0" y="0"/>
            <a:ext cx="12192000" cy="62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Shape 153"/>
          <p:cNvSpPr/>
          <p:nvPr/>
        </p:nvSpPr>
        <p:spPr>
          <a:xfrm rot="10800000" flipH="1">
            <a:off x="0" y="6163633"/>
            <a:ext cx="12192000" cy="98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6000" cy="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4931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34000" y="1678033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2446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869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3">
  <p:cSld name="White Title 3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/>
        <p:spPr>
          <a:xfrm>
            <a:off x="-16707" y="-4405"/>
            <a:ext cx="12225600" cy="68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3709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833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1110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701245" y="1460500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2244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 2" preserve="1">
  <p:cSld name="Grey Title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5" y="-440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8" y="5845788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701245" y="4373879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5782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 1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2208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ize Photo Title" preserve="1">
  <p:cSld name="Customize Photo Title">
    <p:bg>
      <p:bgPr>
        <a:solidFill>
          <a:srgbClr val="A6A49D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7" y="1186"/>
            <a:ext cx="12189896" cy="685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67583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Header" preserve="1">
  <p:cSld name="Content and Head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701245" y="1920875"/>
            <a:ext cx="10972800" cy="4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2"/>
          </p:nvPr>
        </p:nvSpPr>
        <p:spPr>
          <a:xfrm>
            <a:off x="701245" y="1285875"/>
            <a:ext cx="10972800" cy="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14988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701245" y="1460501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6794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preserve="1">
  <p:cSld name="Conte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701245" y="1460501"/>
            <a:ext cx="10972800" cy="4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800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28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Title 1">
  <p:cSld name="Photo Title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/>
        <p:spPr>
          <a:xfrm>
            <a:off x="1" y="0"/>
            <a:ext cx="12205200" cy="68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/>
        <p:spPr>
          <a:xfrm>
            <a:off x="0" y="0"/>
            <a:ext cx="12205200" cy="6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210788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/>
        </p:nvSpPr>
        <p:spPr>
          <a:xfrm>
            <a:off x="12939861" y="7791949"/>
            <a:ext cx="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1412875"/>
            <a:ext cx="6413600" cy="3937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79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688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 preserve="1">
  <p:cSld name="One Colum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09601" y="1106435"/>
            <a:ext cx="10972800" cy="1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rgbClr val="69BE28"/>
              </a:buClr>
              <a:buSzPts val="1400"/>
              <a:buFont typeface="Noto Sans Symbols"/>
              <a:buNone/>
              <a:defRPr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Merriweather Sans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06390" algn="l" rtl="0"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97923" algn="l" rtl="0"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erriweather Sans"/>
              <a:buChar char="-"/>
              <a:defRPr sz="1467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09601" y="0"/>
            <a:ext cx="109728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47641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Footer" preserve="1">
  <p:cSld name="Blank - No Footer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7759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 preserve="1">
  <p:cSld name="1_Custom Layou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701041" y="256193"/>
            <a:ext cx="109724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8573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preserve="1">
  <p:cSld name="Two Colum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ctrTitle"/>
          </p:nvPr>
        </p:nvSpPr>
        <p:spPr>
          <a:xfrm>
            <a:off x="701245" y="256193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701244" y="1920875"/>
            <a:ext cx="5334000" cy="40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6340044" y="1920875"/>
            <a:ext cx="5334000" cy="4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701244" y="1285875"/>
            <a:ext cx="5334000" cy="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4"/>
          </p:nvPr>
        </p:nvSpPr>
        <p:spPr>
          <a:xfrm>
            <a:off x="6340044" y="1283971"/>
            <a:ext cx="53340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9561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5" y="-10473"/>
            <a:ext cx="12216377" cy="686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701245" y="517512"/>
            <a:ext cx="2570000" cy="10136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995531" y="1350155"/>
            <a:ext cx="7198000" cy="3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  <a:defRPr sz="26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5938386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 preserve="1">
  <p:cSld name="Case Study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/>
          </p:nvPr>
        </p:nvSpPr>
        <p:spPr>
          <a:xfrm>
            <a:off x="701245" y="257507"/>
            <a:ext cx="109728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701245" y="1779296"/>
            <a:ext cx="10972800" cy="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609585" marR="0" lvl="0" indent="-304792" algn="l" rtl="0">
              <a:lnSpc>
                <a:spcPct val="85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26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2"/>
          </p:nvPr>
        </p:nvSpPr>
        <p:spPr>
          <a:xfrm>
            <a:off x="701245" y="2640725"/>
            <a:ext cx="109728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6" name="Shape 226"/>
          <p:cNvCxnSpPr/>
          <p:nvPr/>
        </p:nvCxnSpPr>
        <p:spPr>
          <a:xfrm>
            <a:off x="706711" y="2418473"/>
            <a:ext cx="1095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843556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" preserve="1">
  <p:cSld name="Green Tit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7" y="-12814"/>
            <a:ext cx="12225525" cy="68704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43749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" preserve="1">
  <p:cSld name="Grey 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5" y="-4405"/>
            <a:ext cx="12225520" cy="687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099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" preserve="1">
  <p:cSld name="White Titl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6" y="-4405"/>
            <a:ext cx="12225523" cy="6870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10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Title 2">
  <p:cSld name="Photo Title 2">
    <p:bg>
      <p:bgPr>
        <a:solidFill>
          <a:srgbClr val="A6A49D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/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/>
        <p:spPr>
          <a:xfrm>
            <a:off x="0" y="0"/>
            <a:ext cx="12205200" cy="6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0" y="1412875"/>
            <a:ext cx="6413600" cy="3937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701245" y="1742279"/>
            <a:ext cx="63704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3108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Title" preserve="1">
  <p:cSld name="Photo Titl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/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570" y="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ctrTitle"/>
          </p:nvPr>
        </p:nvSpPr>
        <p:spPr>
          <a:xfrm>
            <a:off x="701245" y="1552155"/>
            <a:ext cx="6370400" cy="2260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701245" y="4238625"/>
            <a:ext cx="63704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7913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Section Divider" preserve="1">
  <p:cSld name="Green Section Divider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7" y="-10473"/>
            <a:ext cx="12216381" cy="68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>
            <a:spLocks noGrp="1"/>
          </p:cNvSpPr>
          <p:nvPr>
            <p:ph type="ctrTitle"/>
          </p:nvPr>
        </p:nvSpPr>
        <p:spPr>
          <a:xfrm>
            <a:off x="701244" y="499241"/>
            <a:ext cx="10995600" cy="2714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2141001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y Section Divider" preserve="1">
  <p:cSld name="Grey Section Divid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5" y="-10473"/>
            <a:ext cx="12216376" cy="68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>
            <a:spLocks noGrp="1"/>
          </p:cNvSpPr>
          <p:nvPr>
            <p:ph type="ctrTitle"/>
          </p:nvPr>
        </p:nvSpPr>
        <p:spPr>
          <a:xfrm>
            <a:off x="701244" y="501076"/>
            <a:ext cx="10995600" cy="2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003924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 preserve="1">
  <p:cSld name="Thank You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647" y="-10473"/>
            <a:ext cx="12216381" cy="68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ctrTitle"/>
          </p:nvPr>
        </p:nvSpPr>
        <p:spPr>
          <a:xfrm>
            <a:off x="701244" y="499241"/>
            <a:ext cx="10995600" cy="27144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607685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 preserve="1">
  <p:cSld name="Blank - White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-115455" y="-92364"/>
            <a:ext cx="12422800" cy="704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681456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 (Completely)" preserve="1">
  <p:cSld name="Blank - White (Completely)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-115455" y="-92364"/>
            <a:ext cx="12422800" cy="704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120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reen" preserve="1">
  <p:cSld name="Blank - Green">
    <p:bg>
      <p:bgPr>
        <a:solidFill>
          <a:schemeClr val="accen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-115455" y="-92364"/>
            <a:ext cx="12422800" cy="70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6686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" preserve="1">
  <p:cSld name="Media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-70759" y="-92365"/>
            <a:ext cx="12422400" cy="7042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>
            <a:spLocks noGrp="1"/>
          </p:cNvSpPr>
          <p:nvPr>
            <p:ph type="media" idx="2"/>
          </p:nvPr>
        </p:nvSpPr>
        <p:spPr>
          <a:xfrm>
            <a:off x="-67649" y="-92483"/>
            <a:ext cx="12422400" cy="7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5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5048" marR="0" lvl="1" indent="-29632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51438" marR="0" lvl="2" indent="-23706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91694" marR="0" lvl="3" indent="-22012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48882" marR="0" lvl="4" indent="-22012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23004" marR="0" lvl="5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80192" marR="0" lvl="6" indent="-24552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37381" marR="0" lvl="7" indent="-24552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77636" marR="0" lvl="8" indent="-21166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media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9290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Photo Layout 4" preserve="1">
  <p:cSld name="1_Title Photo Layout 4">
    <p:bg>
      <p:bgPr>
        <a:solidFill>
          <a:schemeClr val="lt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 descr="DNA.jpg"/>
          <p:cNvPicPr preferRelativeResize="0"/>
          <p:nvPr/>
        </p:nvPicPr>
        <p:blipFill rotWithShape="1">
          <a:blip r:embed="rId2">
            <a:alphaModFix/>
          </a:blip>
          <a:srcRect r="-583"/>
          <a:stretch/>
        </p:blipFill>
        <p:spPr>
          <a:xfrm>
            <a:off x="1" y="-1"/>
            <a:ext cx="123072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73905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Photo Layout 2" preserve="1">
  <p:cSld name="1_Title Photo Layout 2">
    <p:bg>
      <p:bgPr>
        <a:solidFill>
          <a:schemeClr val="lt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 descr="Personalized Ad Placemen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1167"/>
            <a:ext cx="12192000" cy="687916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10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Photo Title 3">
  <p:cSld name="Custom Photo Title 3">
    <p:bg>
      <p:bgPr>
        <a:solidFill>
          <a:srgbClr val="A6A49D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/>
        <p:spPr>
          <a:xfrm>
            <a:off x="0" y="-1033"/>
            <a:ext cx="12205200" cy="68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0" y="1412875"/>
            <a:ext cx="6413600" cy="39372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1881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Photo Layout 2" preserve="1">
  <p:cSld name="2_Title Photo Layout 2">
    <p:bg>
      <p:bgPr>
        <a:solidFill>
          <a:schemeClr val="lt2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 descr="Neustar Image - compres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122118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3922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Photo Layout 2" preserve="1">
  <p:cSld name="3_Title Photo Layout 2">
    <p:bg>
      <p:bgPr>
        <a:solidFill>
          <a:schemeClr val="lt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 descr="Pharmacy - Cardinal Health - compres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62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1031"/>
            <a:ext cx="12205139" cy="6859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130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Photo Layout 2" preserve="1">
  <p:cSld name="5_Title Photo Layout 2">
    <p:bg>
      <p:bgPr>
        <a:solidFill>
          <a:schemeClr val="lt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-4952" y="1"/>
            <a:ext cx="12196952" cy="6883200"/>
            <a:chOff x="-5943" y="0"/>
            <a:chExt cx="14636343" cy="8259839"/>
          </a:xfrm>
        </p:grpSpPr>
        <p:pic>
          <p:nvPicPr>
            <p:cNvPr id="312" name="Shape 3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4630400" cy="82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5943" y="0"/>
              <a:ext cx="14630400" cy="82598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Shape 314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6767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Photo Layout 2" preserve="1">
  <p:cSld name="6_Title Photo Layout 2">
    <p:bg>
      <p:bgPr>
        <a:solidFill>
          <a:schemeClr val="lt2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 descr="Prescient Case Study Imag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-11759"/>
            <a:ext cx="12191999" cy="686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8" y="-11759"/>
            <a:ext cx="12192000" cy="68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0783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Photo Layout 2" preserve="1">
  <p:cSld name="7_Title Photo Layout 2">
    <p:bg>
      <p:bgPr>
        <a:solidFill>
          <a:schemeClr val="lt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Shape 326"/>
          <p:cNvGrpSpPr/>
          <p:nvPr/>
        </p:nvGrpSpPr>
        <p:grpSpPr>
          <a:xfrm>
            <a:off x="-1" y="-1"/>
            <a:ext cx="12217520" cy="6858001"/>
            <a:chOff x="-1" y="-1"/>
            <a:chExt cx="14661024" cy="8229601"/>
          </a:xfrm>
        </p:grpSpPr>
        <p:pic>
          <p:nvPicPr>
            <p:cNvPr id="327" name="Shape 327" descr="Utility.ElectricPowerLines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14661024" cy="822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Shape 328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5445" y="-71742"/>
            <a:ext cx="12393325" cy="6996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/>
          <p:nvPr/>
        </p:nvSpPr>
        <p:spPr>
          <a:xfrm>
            <a:off x="0" y="1412876"/>
            <a:ext cx="6413600" cy="39368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76200" rIns="91433" bIns="76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ctrTitle"/>
          </p:nvPr>
        </p:nvSpPr>
        <p:spPr>
          <a:xfrm>
            <a:off x="701244" y="2181457"/>
            <a:ext cx="6370400" cy="16308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subTitle" idx="1"/>
          </p:nvPr>
        </p:nvSpPr>
        <p:spPr>
          <a:xfrm>
            <a:off x="701245" y="3811683"/>
            <a:ext cx="6370400" cy="9616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011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935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ta Discovery" preserve="1">
  <p:cSld name="Title Slide - Data Discover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 flipH="1">
            <a:off x="-3" y="2604144"/>
            <a:ext cx="12192000" cy="19660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>
            <a:spLocks noGrp="1"/>
          </p:cNvSpPr>
          <p:nvPr>
            <p:ph type="ctrTitle"/>
          </p:nvPr>
        </p:nvSpPr>
        <p:spPr>
          <a:xfrm>
            <a:off x="612815" y="2848131"/>
            <a:ext cx="6906800" cy="1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37" name="Shape 337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88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" sz="933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None/>
            </a:pPr>
            <a:r>
              <a:rPr lang="en" sz="933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  <p:sp>
        <p:nvSpPr>
          <p:cNvPr id="340" name="Shape 340"/>
          <p:cNvSpPr/>
          <p:nvPr/>
        </p:nvSpPr>
        <p:spPr>
          <a:xfrm>
            <a:off x="12" y="2604133"/>
            <a:ext cx="12192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3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Single View" preserve="1">
  <p:cSld name="Content - Single View">
    <p:bg>
      <p:bgPr>
        <a:solidFill>
          <a:srgbClr val="555555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 flipH="1">
            <a:off x="0" y="1"/>
            <a:ext cx="12192000" cy="822800"/>
          </a:xfrm>
          <a:prstGeom prst="rect">
            <a:avLst/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/>
          <p:nvPr/>
        </p:nvSpPr>
        <p:spPr>
          <a:xfrm flipH="1">
            <a:off x="0" y="1"/>
            <a:ext cx="12192000" cy="6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051833" y="1371600"/>
            <a:ext cx="7317200" cy="1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45" name="Shape 345"/>
          <p:cNvCxnSpPr/>
          <p:nvPr/>
        </p:nvCxnSpPr>
        <p:spPr>
          <a:xfrm>
            <a:off x="1143304" y="2606040"/>
            <a:ext cx="83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594525" y="1"/>
            <a:ext cx="27440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609585" marR="0" lvl="0" indent="-3979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818A8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818A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18A8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818A8F"/>
                </a:solidFill>
                <a:latin typeface="Arial"/>
                <a:ea typeface="Arial"/>
                <a:cs typeface="Arial"/>
                <a:sym typeface="Arial"/>
              </a:rPr>
              <a:t>© Hortonworks Inc. 2011 – 2017. All Rights Reserved</a:t>
            </a:r>
            <a:endParaRPr sz="1467"/>
          </a:p>
        </p:txBody>
      </p:sp>
      <p:sp>
        <p:nvSpPr>
          <p:cNvPr id="349" name="Shape 349"/>
          <p:cNvSpPr txBox="1">
            <a:spLocks noGrp="1"/>
          </p:cNvSpPr>
          <p:nvPr>
            <p:ph type="body" idx="2"/>
          </p:nvPr>
        </p:nvSpPr>
        <p:spPr>
          <a:xfrm>
            <a:off x="1051833" y="2880360"/>
            <a:ext cx="8231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50" name="Shape 350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88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2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49">
                                            <p:txEl>
                                              <p:char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- Data Enrichment" preserve="1">
  <p:cSld name="1_Content - Data Enrichment">
    <p:bg>
      <p:bgPr>
        <a:solidFill>
          <a:srgbClr val="ABB2B5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 flipH="1">
            <a:off x="0" y="1"/>
            <a:ext cx="12192000" cy="822800"/>
          </a:xfrm>
          <a:prstGeom prst="rect">
            <a:avLst/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 flipH="1">
            <a:off x="0" y="1"/>
            <a:ext cx="12192000" cy="6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67" tIns="45733" rIns="91467" bIns="457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594519" y="1"/>
            <a:ext cx="6562800" cy="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609585" marR="0" lvl="0" indent="-3979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818A8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818A8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18A8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818A8F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  <p:pic>
        <p:nvPicPr>
          <p:cNvPr id="357" name="Shape 357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88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3920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ctive Archive" preserve="1">
  <p:cSld name="Title Slide - Active Archiv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097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4862197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ta Enrichment" preserve="1">
  <p:cSld name="Title Slide - Data Enrichment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 descr="Hortonwork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80121" y="5933472"/>
            <a:ext cx="1529872" cy="75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693167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" sz="9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1655115" y="6476473"/>
            <a:ext cx="32104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en" sz="9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Hortonworks Inc. 2011 – 2015.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02466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Section Slide">
  <p:cSld name="Green Section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/>
        <p:spPr>
          <a:xfrm>
            <a:off x="-13647" y="-10475"/>
            <a:ext cx="12216400" cy="6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701244" y="2540000"/>
            <a:ext cx="10995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377762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 preserve="1">
  <p:cSld name="Title Slide 2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/>
        <p:spPr>
          <a:xfrm>
            <a:off x="0" y="0"/>
            <a:ext cx="12192000" cy="685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0" y="0"/>
            <a:ext cx="12192000" cy="34448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840317" y="987425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ctrTitle"/>
          </p:nvPr>
        </p:nvSpPr>
        <p:spPr>
          <a:xfrm>
            <a:off x="569220" y="1817941"/>
            <a:ext cx="112416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569223" y="6311551"/>
            <a:ext cx="45208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subTitle" idx="2"/>
          </p:nvPr>
        </p:nvSpPr>
        <p:spPr>
          <a:xfrm>
            <a:off x="6923853" y="3440073"/>
            <a:ext cx="5268000" cy="640000"/>
          </a:xfrm>
          <a:prstGeom prst="rect">
            <a:avLst/>
          </a:prstGeom>
          <a:solidFill>
            <a:schemeClr val="lt1">
              <a:alpha val="85490"/>
            </a:schemeClr>
          </a:solidFill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101597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7" marR="0" lvl="2" indent="0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1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737" y="356317"/>
            <a:ext cx="1719600" cy="66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6303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701245" y="1460500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9347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Title" preserve="1">
  <p:cSld name="Green Title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814"/>
            <a:ext cx="12225523" cy="687048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spcFirstLastPara="1" wrap="square" lIns="57150" tIns="57150" rIns="57150" bIns="5715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57150" tIns="57150" rIns="57150" bIns="57150" anchor="t" anchorCtr="0"/>
          <a:lstStyle>
            <a:lvl1pPr marR="0" lvl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srgbClr val="000000">
                <a:alpha val="49800"/>
              </a:srgbClr>
            </a:outerShdw>
          </a:effectLst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3931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y Title" preserve="1">
  <p:cSld name="Gray Title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65" y="-13371"/>
            <a:ext cx="12225517" cy="687048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R="0" lvl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722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" preserve="1">
  <p:cSld name="White Title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6" y="-17372"/>
            <a:ext cx="12234215" cy="68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>
            <a:spLocks noGrp="1"/>
          </p:cNvSpPr>
          <p:nvPr>
            <p:ph type="ctrTitle"/>
          </p:nvPr>
        </p:nvSpPr>
        <p:spPr>
          <a:xfrm>
            <a:off x="701245" y="2415540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subTitle" idx="1"/>
          </p:nvPr>
        </p:nvSpPr>
        <p:spPr>
          <a:xfrm>
            <a:off x="701245" y="38785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R="0" lvl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>
            <a:spLocks noGrp="1"/>
          </p:cNvSpPr>
          <p:nvPr>
            <p:ph type="body" idx="2"/>
          </p:nvPr>
        </p:nvSpPr>
        <p:spPr>
          <a:xfrm>
            <a:off x="701245" y="4373880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  <a:defRPr sz="3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5965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Title 1" preserve="1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708" y="-12815"/>
            <a:ext cx="12225600" cy="68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01245" y="2412712"/>
            <a:ext cx="6370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01245" y="3875181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33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009" y="5845789"/>
            <a:ext cx="1828800" cy="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701245" y="4370085"/>
            <a:ext cx="63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  <a:defRPr sz="3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03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y Section Slide">
  <p:cSld name="Gray Section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/>
        <p:spPr>
          <a:xfrm>
            <a:off x="-13645" y="-10475"/>
            <a:ext cx="12216400" cy="686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701244" y="2540000"/>
            <a:ext cx="10995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5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108204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7962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30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701245" y="1460500"/>
            <a:ext cx="109728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609585" marR="0" lvl="0" indent="-414856" algn="l" rtl="0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17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image" Target="../media/image6.jpg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image" Target="../media/image7.jp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12203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374597" y="6122251"/>
            <a:ext cx="1328400" cy="5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701040" y="256192"/>
            <a:ext cx="109724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701040" y="1455420"/>
            <a:ext cx="10972400" cy="4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107950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478171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AA84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4398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74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" y="2"/>
            <a:ext cx="122033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0374598" y="6122253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701041" y="256193"/>
            <a:ext cx="109724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01041" y="1455420"/>
            <a:ext cx="10972400" cy="4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693171" y="6476473"/>
            <a:ext cx="9620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205868" y="6476473"/>
            <a:ext cx="32096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2017. All Rights Reserved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8010736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1298" y="1"/>
            <a:ext cx="122033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74598" y="6122252"/>
            <a:ext cx="1328383" cy="5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701040" y="566715"/>
            <a:ext cx="10972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01040" y="1455420"/>
            <a:ext cx="10972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/>
          <a:lstStyle>
            <a:lvl1pPr marL="457200" marR="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693171" y="6476473"/>
            <a:ext cx="1252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67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1079500" y="6476473"/>
            <a:ext cx="2492800" cy="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933" b="0" i="0" u="none" strike="noStrike" cap="none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2016. All Rights Reserved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871618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ctrTitle"/>
          </p:nvPr>
        </p:nvSpPr>
        <p:spPr>
          <a:xfrm>
            <a:off x="701245" y="2458148"/>
            <a:ext cx="8547591" cy="1308000"/>
          </a:xfrm>
          <a:prstGeom prst="rect">
            <a:avLst/>
          </a:prstGeom>
        </p:spPr>
        <p:txBody>
          <a:bodyPr spcFirstLastPara="1" vert="horz" wrap="square" lIns="76200" tIns="76200" rIns="76200" bIns="76200" rtlCol="0" anchor="b" anchorCtr="0">
            <a:noAutofit/>
          </a:bodyPr>
          <a:lstStyle/>
          <a:p>
            <a:r>
              <a:rPr lang="en-US" b="0" dirty="0" err="1"/>
              <a:t>Análisis</a:t>
            </a:r>
            <a:r>
              <a:rPr lang="en-US" b="0" dirty="0"/>
              <a:t> de </a:t>
            </a:r>
            <a:r>
              <a:rPr lang="en-US" b="0" dirty="0" err="1"/>
              <a:t>imágenes</a:t>
            </a:r>
            <a:r>
              <a:rPr lang="en-US" b="0" dirty="0"/>
              <a:t> con Apache </a:t>
            </a:r>
            <a:r>
              <a:rPr lang="en-US" b="0" dirty="0" err="1"/>
              <a:t>NiFi</a:t>
            </a:r>
            <a:r>
              <a:rPr lang="en-US" b="0" dirty="0"/>
              <a:t> y Spark</a:t>
            </a:r>
          </a:p>
        </p:txBody>
      </p:sp>
      <p:sp>
        <p:nvSpPr>
          <p:cNvPr id="413" name="Shape 413"/>
          <p:cNvSpPr txBox="1">
            <a:spLocks noGrp="1"/>
          </p:cNvSpPr>
          <p:nvPr>
            <p:ph type="subTitle" idx="1"/>
          </p:nvPr>
        </p:nvSpPr>
        <p:spPr>
          <a:xfrm>
            <a:off x="701245" y="3766148"/>
            <a:ext cx="6370400" cy="392400"/>
          </a:xfrm>
          <a:prstGeom prst="rect">
            <a:avLst/>
          </a:prstGeom>
        </p:spPr>
        <p:txBody>
          <a:bodyPr spcFirstLastPara="1" vert="horz" wrap="square" lIns="76200" tIns="76200" rIns="76200" bIns="76200" rtlCol="0" anchor="t" anchorCtr="0">
            <a:noAutofit/>
          </a:bodyPr>
          <a:lstStyle/>
          <a:p>
            <a:pPr>
              <a:spcAft>
                <a:spcPts val="133"/>
              </a:spcAft>
            </a:pPr>
            <a:r>
              <a:rPr lang="en" dirty="0">
                <a:solidFill>
                  <a:schemeClr val="tx2"/>
                </a:solidFill>
              </a:rPr>
              <a:t>Felix Albani</a:t>
            </a:r>
          </a:p>
          <a:p>
            <a:pPr>
              <a:spcAft>
                <a:spcPts val="133"/>
              </a:spcAft>
            </a:pPr>
            <a:r>
              <a:rPr lang="en" dirty="0">
                <a:solidFill>
                  <a:schemeClr val="tx2"/>
                </a:solidFill>
              </a:rPr>
              <a:t>@</a:t>
            </a:r>
            <a:r>
              <a:rPr lang="en" dirty="0" err="1">
                <a:solidFill>
                  <a:schemeClr val="tx2"/>
                </a:solidFill>
              </a:rPr>
              <a:t>FelixAlbani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0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DF4A4-A5BB-0543-ADB2-17EE57032C35}"/>
              </a:ext>
            </a:extLst>
          </p:cNvPr>
          <p:cNvSpPr txBox="1"/>
          <p:nvPr/>
        </p:nvSpPr>
        <p:spPr>
          <a:xfrm>
            <a:off x="680314" y="1397203"/>
            <a:ext cx="454273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YOLO =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only</a:t>
            </a:r>
            <a:r>
              <a:rPr lang="es-ES_tradnl" dirty="0"/>
              <a:t> look once</a:t>
            </a:r>
            <a:endParaRPr lang="es-ES_tradnl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Uno de los mas rápidos algoritmos de detección de objetos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s-ES_tradnl" dirty="0"/>
              <a:t>Pude usarse con imágenes y videos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s-ES_tradnl" dirty="0"/>
              <a:t>Aplica una única red neuronal a la imagen. La red divide la imagen en regiones y predice los objetos y probabilidades dentro de cada región.</a:t>
            </a:r>
          </a:p>
          <a:p>
            <a:pPr marL="285750" indent="-285750">
              <a:buFont typeface="Wingdings" pitchFamily="2" charset="2"/>
              <a:buChar char="v"/>
            </a:pPr>
            <a:endParaRPr lang="es-ES_tradnl" dirty="0"/>
          </a:p>
          <a:p>
            <a:pPr marL="285750" indent="-285750">
              <a:buFont typeface="Wingdings" pitchFamily="2" charset="2"/>
              <a:buChar char="v"/>
            </a:pP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B98D6-AFAE-2A4B-BADB-1F2C3209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90" y="1397203"/>
            <a:ext cx="6430873" cy="3617366"/>
          </a:xfrm>
          <a:prstGeom prst="rect">
            <a:avLst/>
          </a:prstGeom>
        </p:spPr>
      </p:pic>
      <p:sp>
        <p:nvSpPr>
          <p:cNvPr id="6" name="Shape 429">
            <a:extLst>
              <a:ext uri="{FF2B5EF4-FFF2-40B4-BE49-F238E27FC236}">
                <a16:creationId xmlns:a16="http://schemas.microsoft.com/office/drawing/2014/main" id="{53CFA924-37FF-8F43-A52F-DB3101888D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1245" y="568029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/>
              <a:t>YOLO v3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26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DF4A4-A5BB-0543-ADB2-17EE57032C35}"/>
              </a:ext>
            </a:extLst>
          </p:cNvPr>
          <p:cNvSpPr txBox="1"/>
          <p:nvPr/>
        </p:nvSpPr>
        <p:spPr>
          <a:xfrm>
            <a:off x="680314" y="1397203"/>
            <a:ext cx="68689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Biblioteca de código abierto utilizada para </a:t>
            </a:r>
            <a:r>
              <a:rPr lang="es-ES_tradnl" b="1" dirty="0"/>
              <a:t>crear redes neuronales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Puede correr sobre </a:t>
            </a:r>
            <a:r>
              <a:rPr lang="es-ES_tradnl" b="1" dirty="0" err="1"/>
              <a:t>TensorFlow</a:t>
            </a:r>
            <a:r>
              <a:rPr lang="es-ES_tradnl" dirty="0"/>
              <a:t>, CNTK, o </a:t>
            </a:r>
            <a:r>
              <a:rPr lang="es-ES_tradnl" dirty="0" err="1"/>
              <a:t>Theano</a:t>
            </a: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 err="1"/>
              <a:t>Keras</a:t>
            </a:r>
            <a:r>
              <a:rPr lang="es-ES_tradnl" dirty="0"/>
              <a:t> se desarrolló inicialmente como parte del esfuerzo de investigación del proyecto ONEIROS (Open-</a:t>
            </a:r>
            <a:r>
              <a:rPr lang="es-ES_tradnl" dirty="0" err="1"/>
              <a:t>ended</a:t>
            </a:r>
            <a:r>
              <a:rPr lang="es-ES_tradnl" dirty="0"/>
              <a:t> </a:t>
            </a:r>
            <a:r>
              <a:rPr lang="es-ES_tradnl" dirty="0" err="1"/>
              <a:t>Neuro-Electronic</a:t>
            </a:r>
            <a:r>
              <a:rPr lang="es-ES_tradnl" dirty="0"/>
              <a:t> </a:t>
            </a:r>
            <a:r>
              <a:rPr lang="es-ES_tradnl" dirty="0" err="1"/>
              <a:t>Intelligent</a:t>
            </a:r>
            <a:r>
              <a:rPr lang="es-ES_tradnl" dirty="0"/>
              <a:t> Robot </a:t>
            </a:r>
            <a:r>
              <a:rPr lang="es-ES_tradnl" dirty="0" err="1"/>
              <a:t>Operating</a:t>
            </a:r>
            <a:r>
              <a:rPr lang="es-ES_tradnl" dirty="0"/>
              <a:t> </a:t>
            </a:r>
            <a:r>
              <a:rPr lang="es-ES_tradnl" dirty="0" err="1"/>
              <a:t>System</a:t>
            </a:r>
            <a:r>
              <a:rPr lang="es-ES_tradnl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Fácil de instalar y usar con </a:t>
            </a:r>
            <a:r>
              <a:rPr lang="es-ES_tradnl" dirty="0" err="1"/>
              <a:t>python</a:t>
            </a:r>
            <a:r>
              <a:rPr lang="es-ES_tradnl" dirty="0"/>
              <a:t> - </a:t>
            </a:r>
            <a:r>
              <a:rPr lang="es-ES_tradnl" dirty="0" err="1"/>
              <a:t>pip</a:t>
            </a:r>
            <a:r>
              <a:rPr lang="es-ES_tradnl" dirty="0"/>
              <a:t> </a:t>
            </a:r>
            <a:r>
              <a:rPr lang="es-ES_tradnl" dirty="0" err="1"/>
              <a:t>install</a:t>
            </a:r>
            <a:r>
              <a:rPr lang="es-ES_tradnl" dirty="0"/>
              <a:t> </a:t>
            </a:r>
            <a:r>
              <a:rPr lang="es-ES_tradnl" dirty="0" err="1"/>
              <a:t>tensorflow</a:t>
            </a:r>
            <a:endParaRPr lang="es-ES_tradnl" dirty="0"/>
          </a:p>
          <a:p>
            <a:pPr marL="285750" indent="-285750">
              <a:buFont typeface="Wingdings" pitchFamily="2" charset="2"/>
              <a:buChar char="v"/>
            </a:pPr>
            <a:endParaRPr lang="es-ES_tradnl" dirty="0"/>
          </a:p>
          <a:p>
            <a:pPr marL="285750" indent="-285750">
              <a:buFont typeface="Wingdings" pitchFamily="2" charset="2"/>
              <a:buChar char="v"/>
            </a:pPr>
            <a:endParaRPr lang="es-ES_tradnl" dirty="0"/>
          </a:p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08881-B1E8-8E4A-BE5D-686AE8FB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4" y="522792"/>
            <a:ext cx="2510716" cy="7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DF4A4-A5BB-0543-ADB2-17EE57032C35}"/>
              </a:ext>
            </a:extLst>
          </p:cNvPr>
          <p:cNvSpPr txBox="1"/>
          <p:nvPr/>
        </p:nvSpPr>
        <p:spPr>
          <a:xfrm>
            <a:off x="680314" y="1397203"/>
            <a:ext cx="686897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Biblioteca de código abierto utilizada para </a:t>
            </a:r>
            <a:r>
              <a:rPr lang="es-ES_tradnl" b="1" dirty="0"/>
              <a:t>machine </a:t>
            </a:r>
            <a:r>
              <a:rPr lang="es-ES_tradnl" b="1" dirty="0" err="1"/>
              <a:t>learning</a:t>
            </a:r>
            <a:endParaRPr lang="es-ES_tradnl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Creada originalmente por el equipo Google </a:t>
            </a:r>
            <a:r>
              <a:rPr lang="es-ES_tradnl" dirty="0" err="1"/>
              <a:t>Brain</a:t>
            </a: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Multiplataforma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Ampliamente usado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Buena documentación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Soporta diferentes CPU – GPU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Actualizaciones frecuentes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Fácil de instalar y usar con </a:t>
            </a:r>
            <a:r>
              <a:rPr lang="es-ES_tradnl" dirty="0" err="1"/>
              <a:t>python</a:t>
            </a:r>
            <a:r>
              <a:rPr lang="es-ES_tradnl" dirty="0"/>
              <a:t> - </a:t>
            </a:r>
            <a:r>
              <a:rPr lang="es-ES_tradnl" dirty="0" err="1"/>
              <a:t>pip</a:t>
            </a:r>
            <a:r>
              <a:rPr lang="es-ES_tradnl" dirty="0"/>
              <a:t> </a:t>
            </a:r>
            <a:r>
              <a:rPr lang="es-ES_tradnl" dirty="0" err="1"/>
              <a:t>install</a:t>
            </a:r>
            <a:r>
              <a:rPr lang="es-ES_tradnl" dirty="0"/>
              <a:t> </a:t>
            </a:r>
            <a:r>
              <a:rPr lang="es-ES_tradnl" dirty="0" err="1"/>
              <a:t>tensorflow</a:t>
            </a:r>
            <a:endParaRPr lang="es-ES_tradnl" dirty="0"/>
          </a:p>
          <a:p>
            <a:pPr marL="285750" indent="-285750">
              <a:buFont typeface="Wingdings" pitchFamily="2" charset="2"/>
              <a:buChar char="v"/>
            </a:pPr>
            <a:endParaRPr lang="es-ES_tradnl" dirty="0"/>
          </a:p>
          <a:p>
            <a:pPr marL="285750" indent="-285750">
              <a:buFont typeface="Wingdings" pitchFamily="2" charset="2"/>
              <a:buChar char="v"/>
            </a:pPr>
            <a:endParaRPr lang="es-ES_tradnl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D22A9-42D9-C34C-BC14-9AC544D38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4" y="596627"/>
            <a:ext cx="3373120" cy="6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8112" y="559562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453429" y="1545437"/>
            <a:ext cx="3992111" cy="401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Tweet </a:t>
            </a:r>
            <a:r>
              <a:rPr lang="es-ES_tradnl" b="1" dirty="0"/>
              <a:t>con imagen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sz="2800" dirty="0">
                <a:solidFill>
                  <a:srgbClr val="0070C0"/>
                </a:solidFill>
              </a:rPr>
              <a:t>#</a:t>
            </a:r>
            <a:r>
              <a:rPr lang="es-ES_tradnl" sz="2800" b="1" dirty="0" err="1">
                <a:solidFill>
                  <a:srgbClr val="0070C0"/>
                </a:solidFill>
              </a:rPr>
              <a:t>futureofdatascl</a:t>
            </a:r>
            <a:endParaRPr lang="es-ES_tradnl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Perfil debe ser publico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b="1" dirty="0">
                <a:solidFill>
                  <a:srgbClr val="FF0000"/>
                </a:solidFill>
              </a:rPr>
              <a:t>No re-tweet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b="1" dirty="0">
                <a:solidFill>
                  <a:srgbClr val="FF0000"/>
                </a:solidFill>
              </a:rPr>
              <a:t>No enviar </a:t>
            </a:r>
            <a:r>
              <a:rPr lang="es-ES_tradnl" b="1" dirty="0" err="1">
                <a:solidFill>
                  <a:srgbClr val="FF0000"/>
                </a:solidFill>
              </a:rPr>
              <a:t>imagenes</a:t>
            </a:r>
            <a:r>
              <a:rPr lang="es-ES_tradnl" b="1" dirty="0">
                <a:solidFill>
                  <a:srgbClr val="FF0000"/>
                </a:solidFill>
              </a:rPr>
              <a:t> ofensivas ni con escenas de desnudos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s-ES_tradnl" dirty="0"/>
          </a:p>
        </p:txBody>
      </p:sp>
      <p:pic>
        <p:nvPicPr>
          <p:cNvPr id="6" name="fods">
            <a:hlinkClick r:id="" action="ppaction://media"/>
            <a:extLst>
              <a:ext uri="{FF2B5EF4-FFF2-40B4-BE49-F238E27FC236}">
                <a16:creationId xmlns:a16="http://schemas.microsoft.com/office/drawing/2014/main" id="{55284FDB-75FD-9E49-9FEB-8A3EAAB34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3089" y="1108953"/>
            <a:ext cx="7533811" cy="45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_tradnl" dirty="0"/>
              <a:t>Casos de usos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701245" y="1484582"/>
            <a:ext cx="10955145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sz="2000" b="1" dirty="0"/>
              <a:t>Salud (</a:t>
            </a:r>
            <a:r>
              <a:rPr lang="es-ES_tradnl" sz="2000" b="1" dirty="0" err="1"/>
              <a:t>dermatologia</a:t>
            </a:r>
            <a:r>
              <a:rPr lang="es-ES_tradnl" sz="2000" b="1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sz="2000" b="1" dirty="0"/>
              <a:t>Seguridad (ingresos a estadios)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sz="2000" b="1" dirty="0"/>
              <a:t>Agricultura (drones toma de </a:t>
            </a:r>
            <a:r>
              <a:rPr lang="es-ES_tradnl" sz="2000" b="1" dirty="0" err="1"/>
              <a:t>imagenes</a:t>
            </a:r>
            <a:r>
              <a:rPr lang="es-ES_tradnl" sz="2000" b="1" dirty="0"/>
              <a:t> para </a:t>
            </a:r>
            <a:r>
              <a:rPr lang="es-ES_tradnl" sz="2000" b="1" dirty="0" err="1"/>
              <a:t>analisis</a:t>
            </a:r>
            <a:r>
              <a:rPr lang="es-ES_tradnl" sz="2000" b="1" dirty="0"/>
              <a:t> de enfermedades)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sz="2000" b="1" dirty="0"/>
              <a:t>Y otros (</a:t>
            </a:r>
            <a:r>
              <a:rPr lang="es-ES_tradnl" sz="2000" b="1" dirty="0" err="1"/>
              <a:t>self</a:t>
            </a:r>
            <a:r>
              <a:rPr lang="es-ES_tradnl" sz="2000" b="1" dirty="0"/>
              <a:t> </a:t>
            </a:r>
            <a:r>
              <a:rPr lang="es-ES_tradnl" sz="2000" b="1" dirty="0" err="1"/>
              <a:t>driven</a:t>
            </a:r>
            <a:r>
              <a:rPr lang="es-ES_tradnl" sz="2000" b="1" dirty="0"/>
              <a:t> car, entretenimiento)</a:t>
            </a:r>
          </a:p>
        </p:txBody>
      </p:sp>
    </p:spTree>
    <p:extLst>
      <p:ext uri="{BB962C8B-B14F-4D97-AF65-F5344CB8AC3E}">
        <p14:creationId xmlns:p14="http://schemas.microsoft.com/office/powerpoint/2010/main" val="82890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_tradnl" dirty="0"/>
              <a:t>Preguntas y Respuestas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E3853-CD2B-7940-9546-57AFE743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2197100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8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12">
            <a:extLst>
              <a:ext uri="{FF2B5EF4-FFF2-40B4-BE49-F238E27FC236}">
                <a16:creationId xmlns:a16="http://schemas.microsoft.com/office/drawing/2014/main" id="{23C799D4-ED92-3F4E-B678-520153D2BF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76200" tIns="76200" rIns="76200" bIns="76200" rtlCol="0" anchor="b" anchorCtr="0">
            <a:noAutofit/>
          </a:bodyPr>
          <a:lstStyle/>
          <a:p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Gracias! 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6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2"/>
          </p:nvPr>
        </p:nvSpPr>
        <p:spPr>
          <a:xfrm>
            <a:off x="6586000" y="266229"/>
            <a:ext cx="5393600" cy="57620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endParaRPr lang="es-ES_tradnl" b="1" dirty="0">
              <a:solidFill>
                <a:schemeClr val="bg2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s-ES_tradnl" sz="2400" b="1" dirty="0">
                <a:solidFill>
                  <a:schemeClr val="bg2"/>
                </a:solidFill>
              </a:rPr>
              <a:t>Introducción y alcances de la presentación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s-ES_tradnl" sz="2400" b="1" dirty="0">
                <a:solidFill>
                  <a:schemeClr val="bg2"/>
                </a:solidFill>
              </a:rPr>
              <a:t>Productos y librerías utilizados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s-ES_tradnl" sz="2400" b="1" dirty="0">
                <a:solidFill>
                  <a:schemeClr val="bg2"/>
                </a:solidFill>
              </a:rPr>
              <a:t>Breve introducción a los productos y librerías utilizados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s-ES_tradnl" sz="2400" b="1" dirty="0">
                <a:solidFill>
                  <a:schemeClr val="bg2"/>
                </a:solidFill>
              </a:rPr>
              <a:t>Diagrama de arquitectura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s-ES_tradnl" sz="2400" b="1" dirty="0">
                <a:solidFill>
                  <a:schemeClr val="bg2"/>
                </a:solidFill>
              </a:rPr>
              <a:t>Demostración de la aplicación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s-ES_tradnl" sz="2400" b="1" dirty="0">
                <a:solidFill>
                  <a:schemeClr val="bg2"/>
                </a:solidFill>
              </a:rPr>
              <a:t>Casos de uso de esta tecnología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s-ES_tradnl" sz="2400" b="1" dirty="0">
                <a:solidFill>
                  <a:schemeClr val="bg2"/>
                </a:solidFill>
              </a:rPr>
              <a:t>Preguntas y Respuestas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54000" y="1644227"/>
            <a:ext cx="5393600" cy="328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5067">
                <a:solidFill>
                  <a:schemeClr val="tx1"/>
                </a:solidFill>
              </a:rPr>
              <a:t>Agenda</a:t>
            </a:r>
            <a:endParaRPr sz="5067">
              <a:solidFill>
                <a:schemeClr val="tx1"/>
              </a:solidFill>
            </a:endParaRPr>
          </a:p>
          <a:p>
            <a:pPr algn="l"/>
            <a:endParaRPr sz="3067">
              <a:solidFill>
                <a:schemeClr val="lt2"/>
              </a:solidFill>
            </a:endParaRPr>
          </a:p>
          <a:p>
            <a:endParaRPr sz="3067"/>
          </a:p>
        </p:txBody>
      </p:sp>
    </p:spTree>
    <p:extLst>
      <p:ext uri="{BB962C8B-B14F-4D97-AF65-F5344CB8AC3E}">
        <p14:creationId xmlns:p14="http://schemas.microsoft.com/office/powerpoint/2010/main" val="353066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8112" y="559562"/>
            <a:ext cx="1097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_tradnl"/>
              <a:t>Introduccion y alcance de la presentacion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1506527"/>
            <a:ext cx="10972800" cy="46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 err="1"/>
              <a:t>Aplicacion</a:t>
            </a:r>
            <a:r>
              <a:rPr lang="es-ES_tradnl" dirty="0"/>
              <a:t> practica que utiliza </a:t>
            </a:r>
            <a:r>
              <a:rPr lang="es-ES_tradnl" dirty="0" err="1"/>
              <a:t>Nifi</a:t>
            </a:r>
            <a:r>
              <a:rPr lang="es-ES_tradnl" dirty="0"/>
              <a:t>, </a:t>
            </a:r>
            <a:r>
              <a:rPr lang="es-ES_tradnl" dirty="0" err="1"/>
              <a:t>Spark</a:t>
            </a:r>
            <a:r>
              <a:rPr lang="es-ES_tradnl" dirty="0"/>
              <a:t> y </a:t>
            </a:r>
            <a:r>
              <a:rPr lang="es-ES_tradnl" dirty="0" err="1"/>
              <a:t>Hadoop</a:t>
            </a:r>
            <a:r>
              <a:rPr lang="es-ES_tradnl" dirty="0"/>
              <a:t> para </a:t>
            </a:r>
            <a:r>
              <a:rPr lang="es-ES_tradnl" dirty="0" err="1"/>
              <a:t>analisis</a:t>
            </a:r>
            <a:r>
              <a:rPr lang="es-ES_tradnl" dirty="0"/>
              <a:t> de </a:t>
            </a:r>
            <a:r>
              <a:rPr lang="es-ES_tradnl" dirty="0" err="1"/>
              <a:t>imagenes</a:t>
            </a: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Estos productos se utilizan actualmente a nivel empresarial para resolver principalmente tres grandes problemas: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- Como guardar grandes </a:t>
            </a:r>
            <a:r>
              <a:rPr lang="es-ES_tradnl" dirty="0" err="1"/>
              <a:t>volumenes</a:t>
            </a:r>
            <a:r>
              <a:rPr lang="es-ES_tradnl" dirty="0"/>
              <a:t> de datos?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- Como procesar grandes </a:t>
            </a:r>
            <a:r>
              <a:rPr lang="es-ES_tradnl" dirty="0" err="1"/>
              <a:t>volumenes</a:t>
            </a:r>
            <a:r>
              <a:rPr lang="es-ES_tradnl" dirty="0"/>
              <a:t> de datos?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- Como mover grandes </a:t>
            </a:r>
            <a:r>
              <a:rPr lang="es-ES_tradnl" dirty="0" err="1"/>
              <a:t>volumenes</a:t>
            </a:r>
            <a:r>
              <a:rPr lang="es-ES_tradnl" dirty="0"/>
              <a:t> de datos?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y al mismo tiempo lo hacemos </a:t>
            </a:r>
            <a:r>
              <a:rPr lang="es-ES_tradnl" dirty="0" err="1"/>
              <a:t>economicamente</a:t>
            </a:r>
            <a:r>
              <a:rPr lang="es-ES_tradnl" dirty="0"/>
              <a:t> factible</a:t>
            </a:r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r>
              <a:rPr lang="es-ES_tradnl" b="1" dirty="0"/>
              <a:t>Dentro del alcance de la </a:t>
            </a:r>
            <a:r>
              <a:rPr lang="es-ES_tradnl" b="1" dirty="0" err="1"/>
              <a:t>presentacion</a:t>
            </a:r>
            <a:endParaRPr lang="es-ES_tradnl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Describir brevemente cada una de las </a:t>
            </a:r>
            <a:r>
              <a:rPr lang="es-ES_tradnl" dirty="0" err="1"/>
              <a:t>tecnologias</a:t>
            </a:r>
            <a:r>
              <a:rPr lang="es-ES_tradnl" dirty="0"/>
              <a:t> usadas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Mostrar estas </a:t>
            </a:r>
            <a:r>
              <a:rPr lang="es-ES_tradnl" dirty="0" err="1"/>
              <a:t>tecnologias</a:t>
            </a:r>
            <a:r>
              <a:rPr lang="es-ES_tradnl" dirty="0"/>
              <a:t> y su </a:t>
            </a:r>
            <a:r>
              <a:rPr lang="es-ES_tradnl" dirty="0" err="1"/>
              <a:t>utilizacion</a:t>
            </a:r>
            <a:r>
              <a:rPr lang="es-ES_tradnl" dirty="0"/>
              <a:t> mediante un ejemplo practico</a:t>
            </a:r>
          </a:p>
        </p:txBody>
      </p:sp>
    </p:spTree>
    <p:extLst>
      <p:ext uri="{BB962C8B-B14F-4D97-AF65-F5344CB8AC3E}">
        <p14:creationId xmlns:p14="http://schemas.microsoft.com/office/powerpoint/2010/main" val="248850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29">
            <a:extLst>
              <a:ext uri="{FF2B5EF4-FFF2-40B4-BE49-F238E27FC236}">
                <a16:creationId xmlns:a16="http://schemas.microsoft.com/office/drawing/2014/main" id="{10CB487C-0C22-8C41-B8F8-23AA62F23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821" y="2863801"/>
            <a:ext cx="4041443" cy="3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ES_tradnl" dirty="0"/>
              <a:t>Productos y Librerías Utilizados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FC4F2-4E73-9D4F-899A-302F3313A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64" y="445755"/>
            <a:ext cx="5627737" cy="562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2033222"/>
            <a:ext cx="6308860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Automatizar flujos de datos entre sistemas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Previamente desarrollado por </a:t>
            </a:r>
            <a:r>
              <a:rPr lang="es-ES_tradnl" b="1" dirty="0"/>
              <a:t>NSA</a:t>
            </a: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Basado en </a:t>
            </a:r>
            <a:r>
              <a:rPr lang="es-ES_tradnl" dirty="0" err="1"/>
              <a:t>flow-based</a:t>
            </a:r>
            <a:r>
              <a:rPr lang="es-ES_tradnl" dirty="0"/>
              <a:t> </a:t>
            </a:r>
            <a:r>
              <a:rPr lang="es-ES_tradnl" dirty="0" err="1"/>
              <a:t>programming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Interfaz web de administración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Posee muchos procesadores distintos y es extensible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Es posible configurar en modo </a:t>
            </a:r>
            <a:r>
              <a:rPr lang="es-ES_tradnl" dirty="0" err="1"/>
              <a:t>cluster</a:t>
            </a:r>
            <a:r>
              <a:rPr lang="es-ES_tradnl" dirty="0"/>
              <a:t> y </a:t>
            </a:r>
            <a:r>
              <a:rPr lang="es-ES_tradnl" dirty="0" err="1"/>
              <a:t>standalone</a:t>
            </a: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19FEC-79D2-CE49-8BC2-9F56DCF9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313690"/>
            <a:ext cx="1810011" cy="754171"/>
          </a:xfrm>
          <a:prstGeom prst="rect">
            <a:avLst/>
          </a:prstGeom>
        </p:spPr>
      </p:pic>
      <p:pic>
        <p:nvPicPr>
          <p:cNvPr id="1026" name="Picture 2" descr="https://lh5.googleusercontent.com/Diw5N-m3z-k5UAy900V3Rq9yH0-exfta-7vC2MMtBb3vKTWhSEF-a27GzV0YLgvS7DEXJPK1M6Xib2NGiz6xO43OBCkqK592aFcB4yFDoYp7mb_rvGELOVmrY80Ef_0KhdyCAVlC_IU">
            <a:extLst>
              <a:ext uri="{FF2B5EF4-FFF2-40B4-BE49-F238E27FC236}">
                <a16:creationId xmlns:a16="http://schemas.microsoft.com/office/drawing/2014/main" id="{7924C4CA-1E3C-9F42-B89A-45BFA3DF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28" y="2378497"/>
            <a:ext cx="4886553" cy="215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30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A39130-C7DA-9E48-8E4A-D647F847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327408"/>
            <a:ext cx="2358238" cy="117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0A3FC-DB26-8644-97BF-5C2E5E8E0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82" y="1688527"/>
            <a:ext cx="4247630" cy="4096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DDC75-9545-354A-B3FC-9303EAA091AB}"/>
              </a:ext>
            </a:extLst>
          </p:cNvPr>
          <p:cNvSpPr txBox="1"/>
          <p:nvPr/>
        </p:nvSpPr>
        <p:spPr>
          <a:xfrm>
            <a:off x="538168" y="2092146"/>
            <a:ext cx="564733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Plataforma distribuida de mensajería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Tiempo real (real-time)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Escalable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Baja latencia (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latency</a:t>
            </a:r>
            <a:r>
              <a:rPr lang="es-ES_tradnl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Tolerancia a fallas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Desarrollado originalmente por </a:t>
            </a:r>
            <a:r>
              <a:rPr lang="es-ES_tradnl" b="1" dirty="0" err="1"/>
              <a:t>Linkedin</a:t>
            </a: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Modelo Producer/</a:t>
            </a:r>
            <a:r>
              <a:rPr lang="es-ES_tradnl" dirty="0" err="1"/>
              <a:t>Consumer</a:t>
            </a:r>
            <a:endParaRPr lang="es-ES_tradnl" dirty="0"/>
          </a:p>
          <a:p>
            <a:pPr marL="285750" indent="-285750">
              <a:buFont typeface="Wingdings" pitchFamily="2" charset="2"/>
              <a:buChar char="v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672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C2FB0-8F0F-BF47-B684-E2E144B196E2}"/>
              </a:ext>
            </a:extLst>
          </p:cNvPr>
          <p:cNvSpPr txBox="1"/>
          <p:nvPr/>
        </p:nvSpPr>
        <p:spPr>
          <a:xfrm>
            <a:off x="538168" y="1506527"/>
            <a:ext cx="6243022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Apache </a:t>
            </a:r>
            <a:r>
              <a:rPr lang="es-ES_tradnl" dirty="0" err="1"/>
              <a:t>Spark</a:t>
            </a:r>
            <a:r>
              <a:rPr lang="es-ES_tradnl" dirty="0"/>
              <a:t> es un motor de ejecución en paralelo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Altamente escalable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Creado en la </a:t>
            </a:r>
            <a:r>
              <a:rPr lang="es-ES_tradnl" b="1" dirty="0"/>
              <a:t>Universidad de Berkeley</a:t>
            </a:r>
            <a:r>
              <a:rPr lang="es-ES_tradnl" dirty="0"/>
              <a:t>, California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Permite realizar computo distribuido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Procesamiento de datos en memoria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De uso general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Posee </a:t>
            </a:r>
            <a:r>
              <a:rPr lang="es-ES_tradnl" dirty="0" err="1"/>
              <a:t>API’s</a:t>
            </a:r>
            <a:r>
              <a:rPr lang="es-ES_tradnl" dirty="0"/>
              <a:t> para </a:t>
            </a:r>
            <a:r>
              <a:rPr lang="es-ES_tradnl" dirty="0" err="1"/>
              <a:t>scala</a:t>
            </a:r>
            <a:r>
              <a:rPr lang="es-ES_tradnl" dirty="0"/>
              <a:t>, </a:t>
            </a:r>
            <a:r>
              <a:rPr lang="es-ES_tradnl" dirty="0" err="1"/>
              <a:t>python</a:t>
            </a:r>
            <a:r>
              <a:rPr lang="es-ES_tradnl" dirty="0"/>
              <a:t>, java y 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Es posible correr </a:t>
            </a:r>
            <a:r>
              <a:rPr lang="es-ES_tradnl" dirty="0" err="1"/>
              <a:t>spark</a:t>
            </a:r>
            <a:r>
              <a:rPr lang="es-ES_tradnl" dirty="0"/>
              <a:t> sobre YARN, </a:t>
            </a:r>
            <a:r>
              <a:rPr lang="es-ES_tradnl" dirty="0" err="1"/>
              <a:t>Mesos</a:t>
            </a:r>
            <a:r>
              <a:rPr lang="es-ES_tradnl" dirty="0"/>
              <a:t> y </a:t>
            </a:r>
            <a:r>
              <a:rPr lang="es-ES_tradnl" dirty="0" err="1"/>
              <a:t>Standalone</a:t>
            </a:r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D8B63-5F84-2B46-B916-87A770EA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8" y="252082"/>
            <a:ext cx="1946046" cy="1036206"/>
          </a:xfrm>
          <a:prstGeom prst="rect">
            <a:avLst/>
          </a:prstGeom>
        </p:spPr>
      </p:pic>
      <p:pic>
        <p:nvPicPr>
          <p:cNvPr id="2050" name="Picture 2" descr="https://lh3.googleusercontent.com/bMjkZHA7FRUgpl4cAKvCc5GSEjcjB2RUFLgFgxp73jIV7kdNNPiDVAMsV-nArfNP-8LoHtjqPj86ky2EFe1gQW5dlWIRMQGmgfF0d5hWnKF7t-LjpYLOHQob98BD50P03a97Pmrh">
            <a:extLst>
              <a:ext uri="{FF2B5EF4-FFF2-40B4-BE49-F238E27FC236}">
                <a16:creationId xmlns:a16="http://schemas.microsoft.com/office/drawing/2014/main" id="{94A89497-2B96-194D-8FCE-4B5ECEAF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79" y="1751369"/>
            <a:ext cx="5131068" cy="329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13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FAAFF-D522-2444-8D4C-030B74C5B98F}"/>
              </a:ext>
            </a:extLst>
          </p:cNvPr>
          <p:cNvSpPr txBox="1"/>
          <p:nvPr/>
        </p:nvSpPr>
        <p:spPr>
          <a:xfrm>
            <a:off x="608112" y="1521562"/>
            <a:ext cx="5748797" cy="461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Base de datos no relacional ( </a:t>
            </a:r>
            <a:r>
              <a:rPr lang="es-ES_tradnl" dirty="0" err="1"/>
              <a:t>NoSQL</a:t>
            </a:r>
            <a:r>
              <a:rPr lang="es-ES_tradnl" dirty="0"/>
              <a:t> 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Corre sobre HDFS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Basada en “Google </a:t>
            </a:r>
            <a:r>
              <a:rPr lang="es-ES_tradnl" dirty="0" err="1"/>
              <a:t>BigTable</a:t>
            </a:r>
            <a:r>
              <a:rPr lang="es-ES_tradnl" dirty="0"/>
              <a:t>”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Muy eficiente para </a:t>
            </a:r>
            <a:r>
              <a:rPr lang="es-ES_tradnl" dirty="0" err="1"/>
              <a:t>lookup</a:t>
            </a:r>
            <a:r>
              <a:rPr lang="es-ES_tradnl" dirty="0"/>
              <a:t> directo </a:t>
            </a:r>
            <a:r>
              <a:rPr lang="es-ES_tradnl" dirty="0" err="1"/>
              <a:t>key</a:t>
            </a:r>
            <a:r>
              <a:rPr lang="es-ES_tradnl" dirty="0"/>
              <a:t>/</a:t>
            </a:r>
            <a:r>
              <a:rPr lang="es-ES_tradnl" dirty="0" err="1"/>
              <a:t>value</a:t>
            </a:r>
            <a:endParaRPr lang="es-ES_tradnl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No requiere un esquema de tipos de datos o tablas predefinidos, pudiendo agregarse más datos o datos diferentes en el transcurso del ciclo de vida de la aplicación sin tener que cambiar los sistemas ya corriendo en éstas tablas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Interfaz </a:t>
            </a:r>
            <a:r>
              <a:rPr lang="es-ES_tradnl" dirty="0" err="1"/>
              <a:t>RESTful</a:t>
            </a:r>
            <a:r>
              <a:rPr lang="es-ES_tradnl" dirty="0"/>
              <a:t> incluida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Altamente escalable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FE84F-627A-D84A-B47C-017B6F3F9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2" y="503429"/>
            <a:ext cx="2885963" cy="732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9F453-CD15-634C-B3CB-5A28CC17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09" y="2237181"/>
            <a:ext cx="4701169" cy="26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8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45E55-082E-4441-ACF5-99390118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7" y="108884"/>
            <a:ext cx="2088994" cy="1185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81E48-4057-DF4D-A455-58516AC3E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333" y="1858061"/>
            <a:ext cx="5403023" cy="3072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D232E-658B-C64B-82C0-CF0BC230AFB5}"/>
              </a:ext>
            </a:extLst>
          </p:cNvPr>
          <p:cNvSpPr txBox="1"/>
          <p:nvPr/>
        </p:nvSpPr>
        <p:spPr>
          <a:xfrm>
            <a:off x="490120" y="1565453"/>
            <a:ext cx="580095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Aplicación Web que permite: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Creación de notebooks que contienen párrafos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Análisis de datos interactivo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Los notebooks se pueden compartir con otros usuarios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Amplia variedad de herramientas de visualización de los resultados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Amplia gama de Interpretes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s-ES_tradnl" dirty="0"/>
              <a:t>Permite utilizar </a:t>
            </a:r>
            <a:r>
              <a:rPr lang="es-ES_tradnl" dirty="0" err="1"/>
              <a:t>spark</a:t>
            </a:r>
            <a:r>
              <a:rPr lang="es-ES_tradnl" dirty="0"/>
              <a:t>, </a:t>
            </a:r>
            <a:r>
              <a:rPr lang="es-ES_tradnl" dirty="0" err="1"/>
              <a:t>scala</a:t>
            </a:r>
            <a:r>
              <a:rPr lang="es-ES_tradnl" dirty="0"/>
              <a:t>, </a:t>
            </a:r>
            <a:r>
              <a:rPr lang="es-ES_tradnl" dirty="0" err="1"/>
              <a:t>python</a:t>
            </a:r>
            <a:r>
              <a:rPr lang="es-ES_tradnl" dirty="0"/>
              <a:t> R y mas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s-ES_tradnl" dirty="0"/>
          </a:p>
          <a:p>
            <a:pPr marL="742950" lvl="1" indent="-285750">
              <a:buFont typeface="Wingdings" pitchFamily="2" charset="2"/>
              <a:buChar char="v"/>
            </a:pP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48168519"/>
      </p:ext>
    </p:extLst>
  </p:cSld>
  <p:clrMapOvr>
    <a:masterClrMapping/>
  </p:clrMapOvr>
</p:sld>
</file>

<file path=ppt/theme/theme1.xml><?xml version="1.0" encoding="utf-8"?>
<a:theme xmlns:a="http://schemas.openxmlformats.org/drawingml/2006/main" name="Hortonworks Presentation Template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ortonworks Master 27JAN2017">
  <a:themeElements>
    <a:clrScheme name="Custom 58">
      <a:dk1>
        <a:srgbClr val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ortonworks_16X9_Template_2016">
  <a:themeElements>
    <a:clrScheme name="Custom 81">
      <a:dk1>
        <a:srgbClr val="000000"/>
      </a:dk1>
      <a:lt1>
        <a:srgbClr val="1E1E1E"/>
      </a:lt1>
      <a:dk2>
        <a:srgbClr val="3B8640"/>
      </a:dk2>
      <a:lt2>
        <a:srgbClr val="FFFFFF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FF700A"/>
      </a:accent5>
      <a:accent6>
        <a:srgbClr val="FFC61E"/>
      </a:accent6>
      <a:hlink>
        <a:srgbClr val="3DB5E6"/>
      </a:hlink>
      <a:folHlink>
        <a:srgbClr val="4469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KB Template</Template>
  <TotalTime>2709</TotalTime>
  <Words>555</Words>
  <Application>Microsoft Macintosh PowerPoint</Application>
  <PresentationFormat>Widescreen</PresentationFormat>
  <Paragraphs>110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Merriweather Sans</vt:lpstr>
      <vt:lpstr>Noto Sans Symbols</vt:lpstr>
      <vt:lpstr>Roboto</vt:lpstr>
      <vt:lpstr>Arial</vt:lpstr>
      <vt:lpstr>Calibri</vt:lpstr>
      <vt:lpstr>Wingdings</vt:lpstr>
      <vt:lpstr>Hortonworks Presentation Template</vt:lpstr>
      <vt:lpstr>Material</vt:lpstr>
      <vt:lpstr>Hortonworks Master 27JAN2017</vt:lpstr>
      <vt:lpstr>Hortonworks_16X9_Template_2016</vt:lpstr>
      <vt:lpstr>Análisis de imágenes con Apache NiFi y Spark</vt:lpstr>
      <vt:lpstr>Agenda  </vt:lpstr>
      <vt:lpstr>Introduccion y alcance de la presentacion</vt:lpstr>
      <vt:lpstr>Productos y Librerías Utilizados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YOLO v3</vt:lpstr>
      <vt:lpstr>PowerPoint Presentation</vt:lpstr>
      <vt:lpstr>PowerPoint Presentation</vt:lpstr>
      <vt:lpstr>DEMO</vt:lpstr>
      <vt:lpstr>Casos de usos</vt:lpstr>
      <vt:lpstr>Preguntas y Respuestas</vt:lpstr>
      <vt:lpstr>Gracias!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Ranger Admin SSL </dc:title>
  <dc:creator>Felix Albani</dc:creator>
  <cp:lastModifiedBy>Felix Albani</cp:lastModifiedBy>
  <cp:revision>62</cp:revision>
  <dcterms:created xsi:type="dcterms:W3CDTF">2018-04-05T13:30:50Z</dcterms:created>
  <dcterms:modified xsi:type="dcterms:W3CDTF">2018-06-26T20:45:24Z</dcterms:modified>
</cp:coreProperties>
</file>